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5" r:id="rId3"/>
  </p:sldMasterIdLst>
  <p:notesMasterIdLst>
    <p:notesMasterId r:id="rId15"/>
  </p:notesMasterIdLst>
  <p:handoutMasterIdLst>
    <p:handoutMasterId r:id="rId16"/>
  </p:handoutMasterIdLst>
  <p:sldIdLst>
    <p:sldId id="261" r:id="rId4"/>
    <p:sldId id="362" r:id="rId5"/>
    <p:sldId id="365" r:id="rId6"/>
    <p:sldId id="400" r:id="rId7"/>
    <p:sldId id="401" r:id="rId8"/>
    <p:sldId id="396" r:id="rId9"/>
    <p:sldId id="385" r:id="rId10"/>
    <p:sldId id="397" r:id="rId11"/>
    <p:sldId id="398" r:id="rId12"/>
    <p:sldId id="399" r:id="rId13"/>
    <p:sldId id="308" r:id="rId1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07B"/>
    <a:srgbClr val="E7B226"/>
    <a:srgbClr val="808080"/>
    <a:srgbClr val="C0C0C0"/>
    <a:srgbClr val="D5B8EA"/>
    <a:srgbClr val="CCDDEA"/>
    <a:srgbClr val="F5DDD2"/>
    <a:srgbClr val="CCE9AD"/>
    <a:srgbClr val="B482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7" autoAdjust="0"/>
    <p:restoredTop sz="84494" autoAdjust="0"/>
  </p:normalViewPr>
  <p:slideViewPr>
    <p:cSldViewPr snapToGrid="0">
      <p:cViewPr varScale="1">
        <p:scale>
          <a:sx n="96" d="100"/>
          <a:sy n="96" d="100"/>
        </p:scale>
        <p:origin x="108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F6A8C5DD-4508-4088-8C61-F93CB1F7F5C8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AE434CC7-FBFD-4F56-88A0-1FD051440C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775AD4A-CAF4-4184-865A-2429D59387E9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A58038FB-C4E3-4915-88F6-FE0805CE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60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38FB-C4E3-4915-88F6-FE0805CE40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4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08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8DB6-C974-4D50-9C2C-2BE9EDC30C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8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updated, most recent timeline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8DB6-C974-4D50-9C2C-2BE9EDC30C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0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038FB-C4E3-4915-88F6-FE0805CE40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0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675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460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15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545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290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602">
              <a:defRPr/>
            </a:pPr>
            <a:fld id="{86138DB6-C974-4D50-9C2C-2BE9EDC30C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602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105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rgbClr val="0E207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609601"/>
            <a:ext cx="11277600" cy="1470025"/>
          </a:xfrm>
          <a:noFill/>
        </p:spPr>
        <p:txBody>
          <a:bodyPr anchor="b"/>
          <a:lstStyle>
            <a:lvl1pPr>
              <a:defRPr sz="4400" cap="small" baseline="0">
                <a:solidFill>
                  <a:srgbClr val="FEB901"/>
                </a:solidFill>
                <a:latin typeface="Georgia" panose="02040502050405020303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10464800" cy="1309138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3810000"/>
            <a:ext cx="12192001" cy="140677"/>
          </a:xfrm>
          <a:prstGeom prst="rect">
            <a:avLst/>
          </a:prstGeom>
          <a:solidFill>
            <a:srgbClr val="FEB901">
              <a:alpha val="39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210673"/>
          </a:xfrm>
          <a:prstGeom prst="rect">
            <a:avLst/>
          </a:prstGeom>
          <a:solidFill>
            <a:srgbClr val="FEB90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026" name="Picture 2" descr="Clawson Chamber of Commerce - 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4" y="4358926"/>
            <a:ext cx="4572000" cy="21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4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" y="0"/>
            <a:ext cx="12188825" cy="5193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" y="5257800"/>
            <a:ext cx="12191986" cy="1600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193792"/>
            <a:ext cx="12188825" cy="6400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84958"/>
            <a:ext cx="10972800" cy="822960"/>
          </a:xfrm>
        </p:spPr>
        <p:txBody>
          <a:bodyPr lIns="91440" tIns="0" rIns="91440" bIns="0" anchor="b">
            <a:noAutofit/>
          </a:bodyPr>
          <a:lstStyle>
            <a:lvl1pPr>
              <a:defRPr sz="4400" b="1">
                <a:solidFill>
                  <a:srgbClr val="E7B2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117061"/>
            <a:ext cx="1097280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rgbClr val="E7B22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4AD09F5-D868-47E3-848C-2A4075B2E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362183" cy="68580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51871" y="0"/>
            <a:ext cx="64008" cy="6858000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0" y="594359"/>
            <a:ext cx="18288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E7B2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83" y="0"/>
            <a:ext cx="9448817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630" y="2926080"/>
            <a:ext cx="18288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E7B22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365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07B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609601"/>
            <a:ext cx="11277600" cy="1470025"/>
          </a:xfrm>
          <a:noFill/>
        </p:spPr>
        <p:txBody>
          <a:bodyPr anchor="b"/>
          <a:lstStyle>
            <a:lvl1pPr>
              <a:defRPr sz="4400">
                <a:solidFill>
                  <a:srgbClr val="FEB90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10464800" cy="1309138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3810000"/>
            <a:ext cx="12192001" cy="140677"/>
          </a:xfrm>
          <a:prstGeom prst="rect">
            <a:avLst/>
          </a:prstGeom>
          <a:solidFill>
            <a:srgbClr val="FEB901">
              <a:alpha val="39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210673"/>
          </a:xfrm>
          <a:prstGeom prst="rect">
            <a:avLst/>
          </a:prstGeom>
          <a:solidFill>
            <a:srgbClr val="FEB90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026" name="Picture 2" descr="Clawson Chamber of Commerce - 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3068"/>
            <a:ext cx="4572000" cy="21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6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961-CCCA-4927-8385-EF1E1804DD50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4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0019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410200"/>
            <a:ext cx="10972800" cy="1066800"/>
          </a:xfrm>
        </p:spPr>
        <p:txBody>
          <a:bodyPr/>
          <a:lstStyle>
            <a:lvl1pPr algn="l">
              <a:defRPr>
                <a:solidFill>
                  <a:srgbClr val="FEB90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838200"/>
            <a:ext cx="10972800" cy="432511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961-CCCA-4927-8385-EF1E1804DD50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04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838200"/>
            <a:ext cx="10972800" cy="432511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961-CCCA-4927-8385-EF1E1804DD50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FFFF"/>
                </a:solidFill>
              </a:rPr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rgbClr val="FEB901"/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ED40-6E76-4AD1-9148-256A70244B48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1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B4AA-B0A6-41AF-8FC7-21AC98F32EAE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89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rgbClr val="FEB901">
              <a:alpha val="25000"/>
            </a:srgbClr>
          </a:solidFill>
          <a:ln w="12700">
            <a:solidFill>
              <a:srgbClr val="FEB90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rgbClr val="FEB901">
              <a:alpha val="25000"/>
            </a:srgbClr>
          </a:solidFill>
          <a:ln w="12700">
            <a:solidFill>
              <a:srgbClr val="FEB901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buClr>
                <a:srgbClr val="FEB901"/>
              </a:buClr>
              <a:defRPr sz="2000">
                <a:solidFill>
                  <a:srgbClr val="FEB90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 marL="658368" indent="-246888">
              <a:defRPr kumimoji="0" lang="en-US" sz="2000" kern="1200" dirty="0">
                <a:solidFill>
                  <a:srgbClr val="FEB901"/>
                </a:solidFill>
                <a:latin typeface="+mn-lt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marL="658368" lvl="1" indent="-246888" algn="l" rtl="0" eaLnBrk="1" latinLnBrk="0" hangingPunct="1">
              <a:spcBef>
                <a:spcPts val="300"/>
              </a:spcBef>
              <a:buClr>
                <a:srgbClr val="FEB901"/>
              </a:buClr>
              <a:buFont typeface="Georgia"/>
              <a:buChar char="▫"/>
            </a:pPr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081D3F-8CC3-4F14-8AC8-106BE61CDA61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2891187D-C6FB-40FE-AB3D-CE134C2BEB96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906D-E9DA-40A6-9BE6-91AB04A6DC71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6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4F73-EE52-4535-AE7B-C193018ADDA0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D0F6-E9B8-4E91-846F-49F8C957BD3D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436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094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54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rgbClr val="0E207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11200" y="609601"/>
            <a:ext cx="11277600" cy="1470025"/>
          </a:xfrm>
          <a:noFill/>
        </p:spPr>
        <p:txBody>
          <a:bodyPr anchor="b"/>
          <a:lstStyle>
            <a:lvl1pPr>
              <a:defRPr sz="4400" cap="small" baseline="0">
                <a:solidFill>
                  <a:srgbClr val="FEB901"/>
                </a:solidFill>
                <a:latin typeface="Georgia" panose="02040502050405020303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962400"/>
            <a:ext cx="10464800" cy="1309138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1" y="3810000"/>
            <a:ext cx="12192001" cy="140677"/>
          </a:xfrm>
          <a:prstGeom prst="rect">
            <a:avLst/>
          </a:prstGeom>
          <a:solidFill>
            <a:srgbClr val="FEB901">
              <a:alpha val="39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210673"/>
          </a:xfrm>
          <a:prstGeom prst="rect">
            <a:avLst/>
          </a:prstGeom>
          <a:solidFill>
            <a:srgbClr val="FEB90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1026" name="Picture 2" descr="Clawson Chamber of Commerce - 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4" y="4358926"/>
            <a:ext cx="4572000" cy="21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rgbClr val="E7B22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 userDrawn="1"/>
        </p:nvSpPr>
        <p:spPr>
          <a:xfrm>
            <a:off x="152400" y="6533322"/>
            <a:ext cx="3656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Board of Education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0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February 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4AD09F5-D868-47E3-848C-2A4075B2E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February 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 userDrawn="1"/>
        </p:nvSpPr>
        <p:spPr>
          <a:xfrm>
            <a:off x="152400" y="6533322"/>
            <a:ext cx="40337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Bond Steering Committee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28783" cy="68580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28800" y="0"/>
            <a:ext cx="64008" cy="6858000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75868" y="2581932"/>
            <a:ext cx="6556666" cy="1392798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E7B2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365" y="6459784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07B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" y="0"/>
            <a:ext cx="12188825" cy="51937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" y="5257800"/>
            <a:ext cx="12191986" cy="1600200"/>
          </a:xfrm>
          <a:prstGeom prst="rect">
            <a:avLst/>
          </a:prstGeom>
          <a:solidFill>
            <a:srgbClr val="003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193792"/>
            <a:ext cx="12188825" cy="6400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84958"/>
            <a:ext cx="10972800" cy="822960"/>
          </a:xfrm>
        </p:spPr>
        <p:txBody>
          <a:bodyPr lIns="91440" tIns="0" rIns="91440" bIns="0" anchor="b">
            <a:noAutofit/>
          </a:bodyPr>
          <a:lstStyle>
            <a:lvl1pPr>
              <a:defRPr sz="4400" b="1">
                <a:solidFill>
                  <a:srgbClr val="FEB90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117061"/>
            <a:ext cx="1097280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 b="1">
                <a:solidFill>
                  <a:srgbClr val="E7B22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4AD09F5-D868-47E3-848C-2A4075B2E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362183" cy="68580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51871" y="0"/>
            <a:ext cx="64008" cy="6858000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0" y="594359"/>
            <a:ext cx="18288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E7B2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83" y="0"/>
            <a:ext cx="9448817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630" y="2926080"/>
            <a:ext cx="18288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E7B22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365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07B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rgbClr val="E7B226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Box 13"/>
          <p:cNvSpPr txBox="1"/>
          <p:nvPr userDrawn="1"/>
        </p:nvSpPr>
        <p:spPr>
          <a:xfrm>
            <a:off x="152400" y="6533322"/>
            <a:ext cx="3656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Board of Education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Thursday, February 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FABBAE3-F0F8-40F9-958F-780901DFCD7D}" type="datetimeFigureOut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C4AD09F5-D868-47E3-848C-2A4075B2E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E207B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Thursday, February 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 userDrawn="1"/>
        </p:nvSpPr>
        <p:spPr>
          <a:xfrm>
            <a:off x="152400" y="6533322"/>
            <a:ext cx="3656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Board of Education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28783" cy="68580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28800" y="0"/>
            <a:ext cx="64008" cy="6858000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75868" y="2581932"/>
            <a:ext cx="6556666" cy="1392798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E7B2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365" y="6459784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207B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3608"/>
            <a:ext cx="10972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5734"/>
            <a:ext cx="10972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6533322"/>
            <a:ext cx="1188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Board of Education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E207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E7B226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8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rgbClr val="FEB90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06053" y="-165998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165998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165998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165998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-13053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-128016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FEB901"/>
                </a:solidFill>
              </a:defRPr>
            </a:lvl1pPr>
          </a:lstStyle>
          <a:p>
            <a:fld id="{71C9F732-E354-47A0-B16A-EC8D6ECBF08F}" type="datetime1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FEB90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128" y="318869"/>
            <a:ext cx="12192001" cy="140677"/>
          </a:xfrm>
          <a:prstGeom prst="rect">
            <a:avLst/>
          </a:prstGeom>
          <a:solidFill>
            <a:srgbClr val="FEB901">
              <a:alpha val="39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30000" y="1588"/>
            <a:ext cx="762000" cy="36671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3"/>
          <p:cNvSpPr txBox="1">
            <a:spLocks/>
          </p:cNvSpPr>
          <p:nvPr userDrawn="1"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00197B"/>
                </a:solidFill>
              </a:rPr>
              <a:pPr/>
              <a:t>‹#›</a:t>
            </a:fld>
            <a:endParaRPr lang="en-US" b="1" dirty="0">
              <a:solidFill>
                <a:srgbClr val="0019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718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rgbClr val="FEB901"/>
        </a:buClr>
        <a:buFont typeface="Georgia"/>
        <a:buChar char="▫"/>
        <a:defRPr kumimoji="0" sz="2600" kern="1200">
          <a:solidFill>
            <a:srgbClr val="FEB90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408336"/>
            <a:ext cx="12192000" cy="457200"/>
          </a:xfrm>
          <a:prstGeom prst="rect">
            <a:avLst/>
          </a:prstGeom>
          <a:solidFill>
            <a:srgbClr val="0E2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71832"/>
            <a:ext cx="12192001" cy="65998"/>
          </a:xfrm>
          <a:prstGeom prst="rect">
            <a:avLst/>
          </a:prstGeom>
          <a:solidFill>
            <a:srgbClr val="E7B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3608"/>
            <a:ext cx="10972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5734"/>
            <a:ext cx="10972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6533322"/>
            <a:ext cx="11887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b="0" cap="small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Board of Education | </a:t>
            </a:r>
            <a:r>
              <a:rPr lang="en-US" sz="1200" b="1" spc="50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CLAWSON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270375" y="6454373"/>
            <a:ext cx="131202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4AD09F5-D868-47E3-848C-2A4075B2E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E207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E7B226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8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7B226"/>
        </a:buClr>
        <a:buFont typeface="Calibri" pitchFamily="34" charset="0"/>
        <a:buChar char="◦"/>
        <a:defRPr sz="1400" kern="1200">
          <a:solidFill>
            <a:schemeClr val="bg1">
              <a:lumMod val="50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761" y="906087"/>
            <a:ext cx="11277600" cy="2055321"/>
          </a:xfrm>
          <a:noFill/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cap="small" spc="300" dirty="0">
                <a:solidFill>
                  <a:srgbClr val="E7B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2021 bond program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1" y="6001788"/>
            <a:ext cx="10464800" cy="391967"/>
          </a:xfrm>
        </p:spPr>
        <p:txBody>
          <a:bodyPr>
            <a:noAutofit/>
          </a:bodyPr>
          <a:lstStyle/>
          <a:p>
            <a:pPr algn="r"/>
            <a:r>
              <a:rPr lang="en-US" sz="3200" cap="small">
                <a:solidFill>
                  <a:srgbClr val="0E207B"/>
                </a:solidFill>
                <a:latin typeface="Trebuchet MS" panose="020B0603020202020204" pitchFamily="34" charset="0"/>
              </a:rPr>
              <a:t>February 7, </a:t>
            </a:r>
            <a:r>
              <a:rPr lang="en-US" sz="3200" cap="small" dirty="0">
                <a:solidFill>
                  <a:srgbClr val="0E207B"/>
                </a:solidFill>
                <a:latin typeface="Trebuchet MS" panose="020B0603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927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Procurement Update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/>
              <a:t>Anticipate Board approval Monday 02/07/22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Subcontracts Issued: 02/08/22 – 02/11/22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/>
              <a:t>Submittal &amp; Shop Drawing Period: 02/08/22 – 05/01/22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Fabrication </a:t>
            </a:r>
            <a:r>
              <a:rPr lang="en-US" sz="1800" dirty="0"/>
              <a:t>&amp; Delivery: 03/01/22 – 06/01/22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Start of C</a:t>
            </a:r>
            <a:r>
              <a:rPr lang="en-US" sz="1800" dirty="0"/>
              <a:t>onstruction: 06/13/22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7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questions ideas talk - Evidently Cochran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2" r="620" b="15138"/>
          <a:stretch/>
        </p:blipFill>
        <p:spPr bwMode="auto">
          <a:xfrm>
            <a:off x="0" y="-1"/>
            <a:ext cx="12192000" cy="51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1413"/>
            <a:ext cx="10972800" cy="822960"/>
          </a:xfrm>
        </p:spPr>
        <p:txBody>
          <a:bodyPr>
            <a:normAutofit/>
          </a:bodyPr>
          <a:lstStyle/>
          <a:p>
            <a:r>
              <a:rPr lang="en-US" sz="4400" dirty="0"/>
              <a:t>Open Discussion &amp; Input</a:t>
            </a:r>
          </a:p>
        </p:txBody>
      </p:sp>
    </p:spTree>
    <p:extLst>
      <p:ext uri="{BB962C8B-B14F-4D97-AF65-F5344CB8AC3E}">
        <p14:creationId xmlns:p14="http://schemas.microsoft.com/office/powerpoint/2010/main" val="20949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41"/>
          <a:stretch/>
        </p:blipFill>
        <p:spPr>
          <a:xfrm>
            <a:off x="0" y="0"/>
            <a:ext cx="12192000" cy="68410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3" y="4749282"/>
            <a:ext cx="10686566" cy="1129004"/>
          </a:xfrm>
          <a:solidFill>
            <a:srgbClr val="FFFFFF">
              <a:alpha val="79000"/>
            </a:srgbClr>
          </a:solidFill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Construction Timeline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30000" y="1588"/>
            <a:ext cx="762000" cy="36671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20" t="4261" r="3401" b="53868"/>
          <a:stretch/>
        </p:blipFill>
        <p:spPr>
          <a:xfrm>
            <a:off x="155941" y="1197635"/>
            <a:ext cx="11807459" cy="2154343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1" smtClean="0">
                <a:solidFill>
                  <a:srgbClr val="FFFFFF"/>
                </a:solidFill>
              </a:rPr>
              <a:pPr/>
              <a:t>2</a:t>
            </a:fld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3731" t="48743" r="50634" b="12037"/>
          <a:stretch/>
        </p:blipFill>
        <p:spPr>
          <a:xfrm>
            <a:off x="7337053" y="3657600"/>
            <a:ext cx="4642818" cy="29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6563"/>
          <a:stretch/>
        </p:blipFill>
        <p:spPr>
          <a:xfrm>
            <a:off x="2438400" y="0"/>
            <a:ext cx="9753600" cy="6835140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983986" y="1117110"/>
            <a:ext cx="8029412" cy="5312785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7B226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7B226"/>
              </a:buClr>
              <a:buFont typeface="Calibri" pitchFamily="34" charset="0"/>
              <a:buChar char="◦"/>
              <a:defRPr sz="1800" kern="12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7B226"/>
              </a:buClr>
              <a:buFont typeface="Calibri" pitchFamily="34" charset="0"/>
              <a:buChar char="◦"/>
              <a:defRPr sz="1400" kern="12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7B226"/>
              </a:buClr>
              <a:buFont typeface="Calibri" pitchFamily="34" charset="0"/>
              <a:buChar char="◦"/>
              <a:defRPr sz="1400" kern="12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7B226"/>
              </a:buClr>
              <a:buFont typeface="Calibri" pitchFamily="34" charset="0"/>
              <a:buChar char="◦"/>
              <a:defRPr sz="1400" kern="120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228" indent="-571500">
              <a:lnSpc>
                <a:spcPct val="100000"/>
              </a:lnSpc>
              <a:buClr>
                <a:schemeClr val="tx1"/>
              </a:buClr>
            </a:pPr>
            <a:r>
              <a:rPr lang="en-US" sz="4800" b="1" cap="small" dirty="0">
                <a:solidFill>
                  <a:srgbClr val="E7B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</a:t>
            </a:r>
          </a:p>
          <a:p>
            <a:pPr marL="681228" indent="-571500">
              <a:lnSpc>
                <a:spcPct val="100000"/>
              </a:lnSpc>
              <a:buClr>
                <a:schemeClr val="tx1"/>
              </a:buClr>
            </a:pPr>
            <a:r>
              <a:rPr lang="en-US" sz="4800" b="1" cap="small" dirty="0">
                <a:solidFill>
                  <a:srgbClr val="E7B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Bidding</a:t>
            </a:r>
          </a:p>
          <a:p>
            <a:pPr marL="681228" indent="-571500">
              <a:lnSpc>
                <a:spcPct val="100000"/>
              </a:lnSpc>
              <a:buClr>
                <a:schemeClr val="tx1"/>
              </a:buClr>
            </a:pPr>
            <a:r>
              <a:rPr lang="en-US" sz="4800" b="1" cap="small" dirty="0">
                <a:solidFill>
                  <a:srgbClr val="E7B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Procurement</a:t>
            </a:r>
            <a:r>
              <a:rPr lang="en-US" sz="4000" b="1" cap="small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81228" indent="-571500">
              <a:lnSpc>
                <a:spcPct val="100000"/>
              </a:lnSpc>
              <a:buClr>
                <a:schemeClr val="tx1"/>
              </a:buClr>
            </a:pPr>
            <a:r>
              <a:rPr lang="en-US" sz="4000" b="1" cap="small" dirty="0">
                <a:solidFill>
                  <a:schemeClr val="tx1"/>
                </a:solidFill>
                <a:latin typeface="+mj-lt"/>
              </a:rPr>
              <a:t>Construction </a:t>
            </a:r>
          </a:p>
          <a:p>
            <a:pPr marL="681228" indent="-571500">
              <a:lnSpc>
                <a:spcPct val="100000"/>
              </a:lnSpc>
              <a:buClr>
                <a:schemeClr val="tx1"/>
              </a:buClr>
            </a:pPr>
            <a:r>
              <a:rPr lang="en-US" sz="4000" b="1" cap="small" dirty="0">
                <a:solidFill>
                  <a:schemeClr val="tx1"/>
                </a:solidFill>
                <a:latin typeface="+mj-lt"/>
              </a:rPr>
              <a:t>Closeout 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sz="4200" cap="small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502" y="594359"/>
            <a:ext cx="2204484" cy="2286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064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Design Update – Trojan Hall Revisions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FA8721F-E4B4-4E64-B69E-27D755351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128" y="1019934"/>
            <a:ext cx="8915743" cy="50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Design Update – Trojan Hall Revisions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342858FD-22D2-4145-B705-62C603906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51" y="1049755"/>
            <a:ext cx="8916298" cy="50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Bidding Update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4451" y="1292755"/>
            <a:ext cx="53143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7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29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Bid Pack 2: Scope of Work </a:t>
            </a:r>
            <a:r>
              <a:rPr lang="en-US" sz="2000" b="1" dirty="0">
                <a:solidFill>
                  <a:srgbClr val="003297"/>
                </a:solidFill>
                <a:latin typeface="Georgia"/>
              </a:rPr>
              <a:t>- $9.7M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297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9547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New Middle School Addition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297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9547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29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High School Secure Entry</a:t>
            </a:r>
          </a:p>
          <a:p>
            <a:pPr marL="395478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9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29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Rebid of Trojan Hall Finishes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3297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fro</a:t>
            </a:r>
            <a:r>
              <a:rPr lang="en-US" dirty="0">
                <a:solidFill>
                  <a:srgbClr val="003297"/>
                </a:solidFill>
                <a:latin typeface="Georgia"/>
              </a:rPr>
              <a:t>m Bid Package No. 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3297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6633C6-1AD3-4627-94F0-E71BB62B33E2}"/>
              </a:ext>
            </a:extLst>
          </p:cNvPr>
          <p:cNvSpPr/>
          <p:nvPr/>
        </p:nvSpPr>
        <p:spPr>
          <a:xfrm>
            <a:off x="6154467" y="481257"/>
            <a:ext cx="592952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>
              <a:buClr>
                <a:srgbClr val="003297"/>
              </a:buClr>
              <a:defRPr/>
            </a:pPr>
            <a:r>
              <a:rPr lang="en-US" sz="2000" b="1" dirty="0">
                <a:solidFill>
                  <a:srgbClr val="003297"/>
                </a:solidFill>
                <a:latin typeface="Georgia"/>
              </a:rPr>
              <a:t>Work Packages for Bid </a:t>
            </a:r>
          </a:p>
          <a:p>
            <a:pPr marL="109728">
              <a:buClr>
                <a:srgbClr val="003297"/>
              </a:buClr>
              <a:defRPr/>
            </a:pPr>
            <a:endParaRPr lang="en-US" dirty="0">
              <a:solidFill>
                <a:srgbClr val="003297"/>
              </a:solidFill>
              <a:latin typeface="Georgia"/>
            </a:endParaRP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02 - Site Work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07 – Fencing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10 – Concrete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11 – Masonry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12 – Structural Steel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14 – Roofing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15 – Metal Panels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18 - Glass / Glazing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20 – Carpentry / General Trades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21 - Walls 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22 - Tile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23 – Resilient Flooring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24 – Painting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27A – Mechanical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27B – Plumbing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27C - Controls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28 – Electrical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297"/>
                </a:solidFill>
                <a:latin typeface="Georgia"/>
              </a:rPr>
              <a:t>WC 30 - Elevators</a:t>
            </a: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3297"/>
              </a:solidFill>
              <a:latin typeface="Georgia"/>
            </a:endParaRPr>
          </a:p>
          <a:p>
            <a:pPr marL="395478" indent="-285750">
              <a:buClr>
                <a:srgbClr val="003297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3297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8307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Bidding Update 01/17/22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2AA8ED9-718C-48B1-9AF7-0C4F69292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692" y="870417"/>
            <a:ext cx="10303308" cy="58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Bidding Update 02/01/22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A006940-BA11-41D2-8C05-F382FD833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888186"/>
            <a:ext cx="9736492" cy="58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-16934"/>
            <a:ext cx="12192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66" y="16933"/>
            <a:ext cx="11830711" cy="6750580"/>
          </a:xfrm>
          <a:solidFill>
            <a:srgbClr val="FFFFFF">
              <a:alpha val="79000"/>
            </a:srgbClr>
          </a:solidFill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4200" cap="small" dirty="0">
                <a:latin typeface="+mj-lt"/>
              </a:rPr>
              <a:t>Bidding Update 02/01/22 with BP3-5 Escalation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1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582400" y="6400800"/>
            <a:ext cx="762000" cy="366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56593" y="3373520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9711" y="3404136"/>
            <a:ext cx="26633" cy="33380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EDC4B42-09CD-4ADD-ADD9-CC7C5A3BC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798" y="845836"/>
            <a:ext cx="9940403" cy="57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723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Urban">
  <a:themeElements>
    <a:clrScheme name="Custom 1">
      <a:dk1>
        <a:srgbClr val="003297"/>
      </a:dk1>
      <a:lt1>
        <a:srgbClr val="DEF5FA"/>
      </a:lt1>
      <a:dk2>
        <a:srgbClr val="003297"/>
      </a:dk2>
      <a:lt2>
        <a:srgbClr val="DEF5FA"/>
      </a:lt2>
      <a:accent1>
        <a:srgbClr val="003297"/>
      </a:accent1>
      <a:accent2>
        <a:srgbClr val="FFFF00"/>
      </a:accent2>
      <a:accent3>
        <a:srgbClr val="003297"/>
      </a:accent3>
      <a:accent4>
        <a:srgbClr val="868AB7"/>
      </a:accent4>
      <a:accent5>
        <a:srgbClr val="7030A0"/>
      </a:accent5>
      <a:accent6>
        <a:srgbClr val="7D3C4A"/>
      </a:accent6>
      <a:hlink>
        <a:srgbClr val="1FADCC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2545</TotalTime>
  <Words>221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Gill Sans MT</vt:lpstr>
      <vt:lpstr>Trebuchet MS</vt:lpstr>
      <vt:lpstr>Wingdings</vt:lpstr>
      <vt:lpstr>Wingdings 2</vt:lpstr>
      <vt:lpstr>Retrospect</vt:lpstr>
      <vt:lpstr>Urban</vt:lpstr>
      <vt:lpstr>1_Retrospect</vt:lpstr>
      <vt:lpstr>2021 bond program update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Discussion &amp; Input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Baumer</dc:creator>
  <cp:lastModifiedBy>Nikki Kerchner</cp:lastModifiedBy>
  <cp:revision>149</cp:revision>
  <cp:lastPrinted>2022-02-01T21:24:10Z</cp:lastPrinted>
  <dcterms:created xsi:type="dcterms:W3CDTF">2020-08-13T19:34:30Z</dcterms:created>
  <dcterms:modified xsi:type="dcterms:W3CDTF">2022-02-03T15:11:05Z</dcterms:modified>
</cp:coreProperties>
</file>